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2" r:id="rId5"/>
    <p:sldId id="271" r:id="rId6"/>
    <p:sldId id="263" r:id="rId7"/>
    <p:sldId id="264" r:id="rId8"/>
    <p:sldId id="270" r:id="rId9"/>
  </p:sldIdLst>
  <p:sldSz cx="7559675" cy="1069181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orian Baud" initials="" lastIdx="1" clrIdx="0">
    <p:extLst>
      <p:ext uri="{19B8F6BF-5375-455C-9EA6-DF929625EA0E}">
        <p15:presenceInfo xmlns:p15="http://schemas.microsoft.com/office/powerpoint/2012/main" userId="S::florian.baud@badminton-aura.org::c89e531d-0966-4f34-8cf6-58a96df46e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64"/>
    <a:srgbClr val="2320E8"/>
    <a:srgbClr val="009FE3"/>
    <a:srgbClr val="D5EF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23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415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83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41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877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924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91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852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44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05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76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88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D038E-32D6-45DD-A32A-07E5AC952107}" type="datetimeFigureOut">
              <a:rPr lang="fr-FR" smtClean="0"/>
              <a:t>27/09/2024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13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rganigramme : Données 5">
            <a:extLst>
              <a:ext uri="{FF2B5EF4-FFF2-40B4-BE49-F238E27FC236}">
                <a16:creationId xmlns:a16="http://schemas.microsoft.com/office/drawing/2014/main" id="{3A6EB304-FE76-CEC8-CCB4-BE8BE1ACCF34}"/>
              </a:ext>
            </a:extLst>
          </p:cNvPr>
          <p:cNvSpPr/>
          <p:nvPr/>
        </p:nvSpPr>
        <p:spPr>
          <a:xfrm>
            <a:off x="1916848" y="6230272"/>
            <a:ext cx="3725976" cy="380101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CHIFFRES-CLÉS</a:t>
            </a:r>
          </a:p>
        </p:txBody>
      </p:sp>
      <p:sp>
        <p:nvSpPr>
          <p:cNvPr id="7" name="Organigramme : Données 6">
            <a:extLst>
              <a:ext uri="{FF2B5EF4-FFF2-40B4-BE49-F238E27FC236}">
                <a16:creationId xmlns:a16="http://schemas.microsoft.com/office/drawing/2014/main" id="{9F3CA2B7-3D52-55FB-39CF-BCF2EEF6DA15}"/>
              </a:ext>
            </a:extLst>
          </p:cNvPr>
          <p:cNvSpPr/>
          <p:nvPr/>
        </p:nvSpPr>
        <p:spPr>
          <a:xfrm>
            <a:off x="1916847" y="8576855"/>
            <a:ext cx="3725976" cy="380101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NOUS SUIVRE</a:t>
            </a:r>
          </a:p>
        </p:txBody>
      </p:sp>
      <p:sp>
        <p:nvSpPr>
          <p:cNvPr id="8" name="Organigramme : Données 7">
            <a:extLst>
              <a:ext uri="{FF2B5EF4-FFF2-40B4-BE49-F238E27FC236}">
                <a16:creationId xmlns:a16="http://schemas.microsoft.com/office/drawing/2014/main" id="{9DF5157A-2B83-61A8-A7A8-8E6FDC6EC581}"/>
              </a:ext>
            </a:extLst>
          </p:cNvPr>
          <p:cNvSpPr/>
          <p:nvPr/>
        </p:nvSpPr>
        <p:spPr>
          <a:xfrm>
            <a:off x="328296" y="202768"/>
            <a:ext cx="3725976" cy="380101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MOT D’ACCUEIL</a:t>
            </a:r>
          </a:p>
        </p:txBody>
      </p:sp>
      <p:sp>
        <p:nvSpPr>
          <p:cNvPr id="9" name="Organigramme : Données 8">
            <a:extLst>
              <a:ext uri="{FF2B5EF4-FFF2-40B4-BE49-F238E27FC236}">
                <a16:creationId xmlns:a16="http://schemas.microsoft.com/office/drawing/2014/main" id="{86368AB9-90AC-D3CC-599C-67B156FAC6A3}"/>
              </a:ext>
            </a:extLst>
          </p:cNvPr>
          <p:cNvSpPr/>
          <p:nvPr/>
        </p:nvSpPr>
        <p:spPr>
          <a:xfrm>
            <a:off x="1916848" y="3981396"/>
            <a:ext cx="3725976" cy="380101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NOTRE PHILOSOPHIE</a:t>
            </a:r>
          </a:p>
        </p:txBody>
      </p:sp>
      <p:pic>
        <p:nvPicPr>
          <p:cNvPr id="10" name="Picture 4" descr="Instagram - Icônes des médias sociaux gratuites">
            <a:extLst>
              <a:ext uri="{FF2B5EF4-FFF2-40B4-BE49-F238E27FC236}">
                <a16:creationId xmlns:a16="http://schemas.microsoft.com/office/drawing/2014/main" id="{0186B55D-B066-977C-DD22-AEFC39828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550" y="9101822"/>
            <a:ext cx="913924" cy="91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cône internet bleue (symbole png)">
            <a:extLst>
              <a:ext uri="{FF2B5EF4-FFF2-40B4-BE49-F238E27FC236}">
                <a16:creationId xmlns:a16="http://schemas.microsoft.com/office/drawing/2014/main" id="{9853C2C3-339A-B501-E8C7-576037BB0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05" y="9015879"/>
            <a:ext cx="1024953" cy="102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Icône YouTube bleue">
            <a:extLst>
              <a:ext uri="{FF2B5EF4-FFF2-40B4-BE49-F238E27FC236}">
                <a16:creationId xmlns:a16="http://schemas.microsoft.com/office/drawing/2014/main" id="{80FB06D9-A7FA-5CC4-BDDD-B336E2B52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498" y="9043633"/>
            <a:ext cx="1024953" cy="102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Icône de Linkedin rond bleu">
            <a:extLst>
              <a:ext uri="{FF2B5EF4-FFF2-40B4-BE49-F238E27FC236}">
                <a16:creationId xmlns:a16="http://schemas.microsoft.com/office/drawing/2014/main" id="{A38C68D6-BB2C-BB98-8FCF-2B2D1AB61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187" y="9032110"/>
            <a:ext cx="1024276" cy="102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cône Facebook bleu">
            <a:extLst>
              <a:ext uri="{FF2B5EF4-FFF2-40B4-BE49-F238E27FC236}">
                <a16:creationId xmlns:a16="http://schemas.microsoft.com/office/drawing/2014/main" id="{77AA15CC-254D-CF5B-E5BC-3BDAB2AFE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678" y="9122142"/>
            <a:ext cx="855188" cy="85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VORONEZH, RUSSIE - 21 NOVEMBRE 2019 : icône carré du logo WhatsApp en bleu  Image Vectorielle Stock - Alamy">
            <a:extLst>
              <a:ext uri="{FF2B5EF4-FFF2-40B4-BE49-F238E27FC236}">
                <a16:creationId xmlns:a16="http://schemas.microsoft.com/office/drawing/2014/main" id="{71460D50-FF88-7193-F594-EE1F651539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07"/>
          <a:stretch/>
        </p:blipFill>
        <p:spPr bwMode="auto">
          <a:xfrm>
            <a:off x="5738714" y="9083631"/>
            <a:ext cx="930729" cy="91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rde 15">
            <a:extLst>
              <a:ext uri="{FF2B5EF4-FFF2-40B4-BE49-F238E27FC236}">
                <a16:creationId xmlns:a16="http://schemas.microsoft.com/office/drawing/2014/main" id="{31CAC387-EB28-D3A6-C5BD-673714D52ACD}"/>
              </a:ext>
            </a:extLst>
          </p:cNvPr>
          <p:cNvSpPr/>
          <p:nvPr/>
        </p:nvSpPr>
        <p:spPr>
          <a:xfrm rot="7849265">
            <a:off x="131475" y="9897638"/>
            <a:ext cx="2215276" cy="3187583"/>
          </a:xfrm>
          <a:prstGeom prst="chord">
            <a:avLst/>
          </a:prstGeom>
          <a:solidFill>
            <a:srgbClr val="009FE3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Corde 16">
            <a:extLst>
              <a:ext uri="{FF2B5EF4-FFF2-40B4-BE49-F238E27FC236}">
                <a16:creationId xmlns:a16="http://schemas.microsoft.com/office/drawing/2014/main" id="{CA8BC688-092D-E006-87CE-BE1FA301CFB4}"/>
              </a:ext>
            </a:extLst>
          </p:cNvPr>
          <p:cNvSpPr/>
          <p:nvPr/>
        </p:nvSpPr>
        <p:spPr>
          <a:xfrm rot="3900976">
            <a:off x="4780914" y="9619917"/>
            <a:ext cx="3410805" cy="4382443"/>
          </a:xfrm>
          <a:prstGeom prst="chord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46E7A97A-BB13-909C-2C79-4B93C59D9574}"/>
              </a:ext>
            </a:extLst>
          </p:cNvPr>
          <p:cNvSpPr/>
          <p:nvPr/>
        </p:nvSpPr>
        <p:spPr>
          <a:xfrm>
            <a:off x="6766904" y="115509"/>
            <a:ext cx="522894" cy="523220"/>
          </a:xfrm>
          <a:prstGeom prst="ellipse">
            <a:avLst/>
          </a:prstGeom>
          <a:solidFill>
            <a:srgbClr val="009F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7</a:t>
            </a:r>
          </a:p>
        </p:txBody>
      </p:sp>
      <p:sp>
        <p:nvSpPr>
          <p:cNvPr id="18" name="Corde 17">
            <a:extLst>
              <a:ext uri="{FF2B5EF4-FFF2-40B4-BE49-F238E27FC236}">
                <a16:creationId xmlns:a16="http://schemas.microsoft.com/office/drawing/2014/main" id="{3B77D4CC-F4B2-AAE9-695D-D0B452407D61}"/>
              </a:ext>
            </a:extLst>
          </p:cNvPr>
          <p:cNvSpPr/>
          <p:nvPr/>
        </p:nvSpPr>
        <p:spPr>
          <a:xfrm rot="17442555">
            <a:off x="4378677" y="-2252117"/>
            <a:ext cx="3036214" cy="3762594"/>
          </a:xfrm>
          <a:prstGeom prst="chord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ADBFD7C-CBA4-B5DF-1322-36021817C0E3}"/>
              </a:ext>
            </a:extLst>
          </p:cNvPr>
          <p:cNvSpPr txBox="1"/>
          <p:nvPr/>
        </p:nvSpPr>
        <p:spPr>
          <a:xfrm>
            <a:off x="3727624" y="5774263"/>
            <a:ext cx="4338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i="1" dirty="0">
                <a:solidFill>
                  <a:srgbClr val="00B0F0"/>
                </a:solidFill>
              </a:rPr>
              <a:t>Consulter le projet du club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7876C87-8F71-3D66-2EE3-757E0C7BBF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078" y="5151453"/>
            <a:ext cx="622810" cy="62281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B96383C-E0A8-1BA7-4445-89AF296A19D7}"/>
              </a:ext>
            </a:extLst>
          </p:cNvPr>
          <p:cNvSpPr txBox="1"/>
          <p:nvPr/>
        </p:nvSpPr>
        <p:spPr>
          <a:xfrm>
            <a:off x="1223236" y="3326993"/>
            <a:ext cx="5263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i="1" dirty="0">
                <a:solidFill>
                  <a:srgbClr val="00B0F0"/>
                </a:solidFill>
              </a:rPr>
              <a:t>Découvrez les membres de l’équipe dirigeante !</a:t>
            </a:r>
            <a:endParaRPr lang="fr-FR" sz="1800" b="1" i="1" dirty="0">
              <a:solidFill>
                <a:srgbClr val="00B0F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9A044A3-A5D3-9A2C-DCAB-E897A5157B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038" y="3158124"/>
            <a:ext cx="622810" cy="62281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3F4A39C-6583-C694-4BBD-7BA0879B7CC2}"/>
              </a:ext>
            </a:extLst>
          </p:cNvPr>
          <p:cNvSpPr txBox="1"/>
          <p:nvPr/>
        </p:nvSpPr>
        <p:spPr>
          <a:xfrm>
            <a:off x="491405" y="4649553"/>
            <a:ext cx="4338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/>
              <a:t>Les Grandes lignes du projet du club, ses points forts, ses engagements, etc…</a:t>
            </a:r>
            <a:endParaRPr lang="fr-FR" sz="18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BD8D7D0-158D-6229-1E9E-7BA078B7C71C}"/>
              </a:ext>
            </a:extLst>
          </p:cNvPr>
          <p:cNvSpPr txBox="1"/>
          <p:nvPr/>
        </p:nvSpPr>
        <p:spPr>
          <a:xfrm>
            <a:off x="491405" y="6874895"/>
            <a:ext cx="43383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/>
              <a:t>Nombre de licenciés, labels, nombre de jeunes, nombre de féminines, de compétiteurs, de bénévoles, etc….</a:t>
            </a:r>
            <a:endParaRPr lang="fr-FR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735DF15-6D03-3199-0AEF-F8F2FDFCCDCF}"/>
              </a:ext>
            </a:extLst>
          </p:cNvPr>
          <p:cNvSpPr/>
          <p:nvPr/>
        </p:nvSpPr>
        <p:spPr>
          <a:xfrm>
            <a:off x="4964934" y="-26434"/>
            <a:ext cx="1796802" cy="108982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>
                <a:solidFill>
                  <a:schemeClr val="bg1">
                    <a:lumMod val="75000"/>
                  </a:schemeClr>
                </a:solidFill>
              </a:rPr>
              <a:t>Insérer logo club</a:t>
            </a:r>
          </a:p>
        </p:txBody>
      </p:sp>
    </p:spTree>
    <p:extLst>
      <p:ext uri="{BB962C8B-B14F-4D97-AF65-F5344CB8AC3E}">
        <p14:creationId xmlns:p14="http://schemas.microsoft.com/office/powerpoint/2010/main" val="846509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Aucune description de photo disponible.">
            <a:extLst>
              <a:ext uri="{FF2B5EF4-FFF2-40B4-BE49-F238E27FC236}">
                <a16:creationId xmlns:a16="http://schemas.microsoft.com/office/drawing/2014/main" id="{91DBA657-55E3-6877-7F36-A5642832EF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78" b="38531"/>
          <a:stretch/>
        </p:blipFill>
        <p:spPr bwMode="auto">
          <a:xfrm>
            <a:off x="4711980" y="81280"/>
            <a:ext cx="2735367" cy="92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rganigramme : Données 4">
            <a:extLst>
              <a:ext uri="{FF2B5EF4-FFF2-40B4-BE49-F238E27FC236}">
                <a16:creationId xmlns:a16="http://schemas.microsoft.com/office/drawing/2014/main" id="{F684DB6C-0326-970E-2BBD-B08B4D930C76}"/>
              </a:ext>
            </a:extLst>
          </p:cNvPr>
          <p:cNvSpPr/>
          <p:nvPr/>
        </p:nvSpPr>
        <p:spPr>
          <a:xfrm>
            <a:off x="1916848" y="6230272"/>
            <a:ext cx="3744000" cy="380101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CONTACTS IMPORTANTS</a:t>
            </a:r>
          </a:p>
        </p:txBody>
      </p:sp>
      <p:sp>
        <p:nvSpPr>
          <p:cNvPr id="7" name="Organigramme : Données 6">
            <a:extLst>
              <a:ext uri="{FF2B5EF4-FFF2-40B4-BE49-F238E27FC236}">
                <a16:creationId xmlns:a16="http://schemas.microsoft.com/office/drawing/2014/main" id="{4FB84220-D285-6A52-82F7-FC94BAFE0F71}"/>
              </a:ext>
            </a:extLst>
          </p:cNvPr>
          <p:cNvSpPr/>
          <p:nvPr/>
        </p:nvSpPr>
        <p:spPr>
          <a:xfrm>
            <a:off x="328296" y="202768"/>
            <a:ext cx="3744000" cy="380101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CRÉNEAUX / GYMNASES</a:t>
            </a:r>
          </a:p>
        </p:txBody>
      </p:sp>
      <p:sp>
        <p:nvSpPr>
          <p:cNvPr id="8" name="Organigramme : Données 7">
            <a:extLst>
              <a:ext uri="{FF2B5EF4-FFF2-40B4-BE49-F238E27FC236}">
                <a16:creationId xmlns:a16="http://schemas.microsoft.com/office/drawing/2014/main" id="{C75EB653-114D-32B3-C8AF-487E2B443FAA}"/>
              </a:ext>
            </a:extLst>
          </p:cNvPr>
          <p:cNvSpPr/>
          <p:nvPr/>
        </p:nvSpPr>
        <p:spPr>
          <a:xfrm>
            <a:off x="1694064" y="4105790"/>
            <a:ext cx="4320000" cy="360000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TEMPS-FORTS DE LA SAISON</a:t>
            </a:r>
          </a:p>
        </p:txBody>
      </p:sp>
      <p:sp>
        <p:nvSpPr>
          <p:cNvPr id="9" name="Corde 8">
            <a:extLst>
              <a:ext uri="{FF2B5EF4-FFF2-40B4-BE49-F238E27FC236}">
                <a16:creationId xmlns:a16="http://schemas.microsoft.com/office/drawing/2014/main" id="{2C73824B-DF96-C06F-78DE-71B80FAE4368}"/>
              </a:ext>
            </a:extLst>
          </p:cNvPr>
          <p:cNvSpPr/>
          <p:nvPr/>
        </p:nvSpPr>
        <p:spPr>
          <a:xfrm rot="7849265">
            <a:off x="131475" y="9897638"/>
            <a:ext cx="2215276" cy="3187583"/>
          </a:xfrm>
          <a:prstGeom prst="chord">
            <a:avLst/>
          </a:prstGeom>
          <a:solidFill>
            <a:srgbClr val="009FE3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Corde 9">
            <a:extLst>
              <a:ext uri="{FF2B5EF4-FFF2-40B4-BE49-F238E27FC236}">
                <a16:creationId xmlns:a16="http://schemas.microsoft.com/office/drawing/2014/main" id="{E09A4B66-A529-C070-76E0-D4D189CCAA32}"/>
              </a:ext>
            </a:extLst>
          </p:cNvPr>
          <p:cNvSpPr/>
          <p:nvPr/>
        </p:nvSpPr>
        <p:spPr>
          <a:xfrm rot="3900976">
            <a:off x="4780914" y="9619917"/>
            <a:ext cx="3410805" cy="4382443"/>
          </a:xfrm>
          <a:prstGeom prst="chord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187A6EA-B55F-5030-DD5F-8A2F974EE12B}"/>
              </a:ext>
            </a:extLst>
          </p:cNvPr>
          <p:cNvSpPr txBox="1"/>
          <p:nvPr/>
        </p:nvSpPr>
        <p:spPr>
          <a:xfrm>
            <a:off x="751840" y="6916005"/>
            <a:ext cx="43383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/>
              <a:t>Référent acc</a:t>
            </a:r>
            <a:r>
              <a:rPr lang="fr-FR" dirty="0"/>
              <a:t>ueil, responsable créneaux, volants, tournois, etc…</a:t>
            </a:r>
          </a:p>
          <a:p>
            <a:pPr algn="ctr"/>
            <a:r>
              <a:rPr lang="fr-FR" sz="1800" dirty="0"/>
              <a:t>AVEC PHOTO </a:t>
            </a:r>
            <a:r>
              <a:rPr lang="fr-FR" dirty="0"/>
              <a:t>ET NUMERO</a:t>
            </a:r>
            <a:endParaRPr lang="fr-FR" sz="18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2E01488-2844-2435-DF43-692C1FBBC2B3}"/>
              </a:ext>
            </a:extLst>
          </p:cNvPr>
          <p:cNvSpPr txBox="1"/>
          <p:nvPr/>
        </p:nvSpPr>
        <p:spPr>
          <a:xfrm>
            <a:off x="751840" y="4872437"/>
            <a:ext cx="4338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/>
              <a:t>LES 3 OU 4 MOMENTS CLES:</a:t>
            </a:r>
          </a:p>
          <a:p>
            <a:pPr algn="ctr"/>
            <a:r>
              <a:rPr lang="fr-FR" dirty="0"/>
              <a:t>Tournoi, journée cohésion, AG, etc…</a:t>
            </a:r>
            <a:endParaRPr lang="fr-FR" sz="1800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00C05E98-DEEB-F4E2-9380-D2D7E68E9E94}"/>
              </a:ext>
            </a:extLst>
          </p:cNvPr>
          <p:cNvSpPr/>
          <p:nvPr/>
        </p:nvSpPr>
        <p:spPr>
          <a:xfrm>
            <a:off x="6766904" y="115509"/>
            <a:ext cx="522894" cy="523220"/>
          </a:xfrm>
          <a:prstGeom prst="ellipse">
            <a:avLst/>
          </a:prstGeom>
          <a:solidFill>
            <a:srgbClr val="009F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8</a:t>
            </a:r>
          </a:p>
        </p:txBody>
      </p:sp>
      <p:sp>
        <p:nvSpPr>
          <p:cNvPr id="6" name="Corde 5">
            <a:extLst>
              <a:ext uri="{FF2B5EF4-FFF2-40B4-BE49-F238E27FC236}">
                <a16:creationId xmlns:a16="http://schemas.microsoft.com/office/drawing/2014/main" id="{8C5D8042-D826-DD36-272F-B7632A119B25}"/>
              </a:ext>
            </a:extLst>
          </p:cNvPr>
          <p:cNvSpPr/>
          <p:nvPr/>
        </p:nvSpPr>
        <p:spPr>
          <a:xfrm rot="17442555">
            <a:off x="4378677" y="-2252117"/>
            <a:ext cx="3036214" cy="3762594"/>
          </a:xfrm>
          <a:prstGeom prst="chord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CE9A73A-8264-FD43-4E1E-F6511B03D8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911" y="1598002"/>
            <a:ext cx="622810" cy="62281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18AC6E1-EB95-4597-A177-81D14F376745}"/>
              </a:ext>
            </a:extLst>
          </p:cNvPr>
          <p:cNvSpPr txBox="1"/>
          <p:nvPr/>
        </p:nvSpPr>
        <p:spPr>
          <a:xfrm>
            <a:off x="4260832" y="2303398"/>
            <a:ext cx="4338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b="1" i="1" dirty="0">
                <a:solidFill>
                  <a:srgbClr val="00B0F0"/>
                </a:solidFill>
              </a:rPr>
              <a:t>Consulter </a:t>
            </a:r>
            <a:r>
              <a:rPr lang="fr-FR" b="1" i="1" dirty="0">
                <a:solidFill>
                  <a:srgbClr val="00B0F0"/>
                </a:solidFill>
              </a:rPr>
              <a:t>le détail </a:t>
            </a:r>
          </a:p>
          <a:p>
            <a:pPr algn="ctr"/>
            <a:r>
              <a:rPr lang="fr-FR" b="1" i="1" dirty="0">
                <a:solidFill>
                  <a:srgbClr val="00B0F0"/>
                </a:solidFill>
              </a:rPr>
              <a:t>de tous les créneaux</a:t>
            </a:r>
            <a:endParaRPr lang="fr-FR" sz="1800" b="1" i="1" dirty="0">
              <a:solidFill>
                <a:srgbClr val="00B0F0"/>
              </a:solidFill>
            </a:endParaRPr>
          </a:p>
        </p:txBody>
      </p:sp>
      <p:graphicFrame>
        <p:nvGraphicFramePr>
          <p:cNvPr id="15" name="Tableau 15">
            <a:extLst>
              <a:ext uri="{FF2B5EF4-FFF2-40B4-BE49-F238E27FC236}">
                <a16:creationId xmlns:a16="http://schemas.microsoft.com/office/drawing/2014/main" id="{3D831778-AECF-0009-E33D-47D518A940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706516"/>
              </p:ext>
            </p:extLst>
          </p:nvPr>
        </p:nvGraphicFramePr>
        <p:xfrm>
          <a:off x="215467" y="895362"/>
          <a:ext cx="4681653" cy="2752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4000">
                  <a:extLst>
                    <a:ext uri="{9D8B030D-6E8A-4147-A177-3AD203B41FA5}">
                      <a16:colId xmlns:a16="http://schemas.microsoft.com/office/drawing/2014/main" val="1313233501"/>
                    </a:ext>
                  </a:extLst>
                </a:gridCol>
                <a:gridCol w="1644000">
                  <a:extLst>
                    <a:ext uri="{9D8B030D-6E8A-4147-A177-3AD203B41FA5}">
                      <a16:colId xmlns:a16="http://schemas.microsoft.com/office/drawing/2014/main" val="3814662991"/>
                    </a:ext>
                  </a:extLst>
                </a:gridCol>
                <a:gridCol w="1393653">
                  <a:extLst>
                    <a:ext uri="{9D8B030D-6E8A-4147-A177-3AD203B41FA5}">
                      <a16:colId xmlns:a16="http://schemas.microsoft.com/office/drawing/2014/main" val="2024041378"/>
                    </a:ext>
                  </a:extLst>
                </a:gridCol>
              </a:tblGrid>
              <a:tr h="281206">
                <a:tc>
                  <a:txBody>
                    <a:bodyPr/>
                    <a:lstStyle/>
                    <a:p>
                      <a:r>
                        <a:rPr lang="fr-FR" sz="1200" dirty="0"/>
                        <a:t>Jours/Horaires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Public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Gymnase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785544"/>
                  </a:ext>
                </a:extLst>
              </a:tr>
              <a:tr h="281206">
                <a:tc>
                  <a:txBody>
                    <a:bodyPr/>
                    <a:lstStyle/>
                    <a:p>
                      <a:r>
                        <a:rPr lang="fr-FR" sz="1200" dirty="0"/>
                        <a:t>Lundi 17h-19h30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Jeu Libre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Gymnase Mandela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305268"/>
                  </a:ext>
                </a:extLst>
              </a:tr>
              <a:tr h="281206">
                <a:tc>
                  <a:txBody>
                    <a:bodyPr/>
                    <a:lstStyle/>
                    <a:p>
                      <a:r>
                        <a:rPr lang="fr-FR" sz="1200" dirty="0"/>
                        <a:t>Mardi 20h-22h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Encadré Adultes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Gymnase Everest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1319066"/>
                  </a:ext>
                </a:extLst>
              </a:tr>
              <a:tr h="30838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915809"/>
                  </a:ext>
                </a:extLst>
              </a:tr>
              <a:tr h="30838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509921"/>
                  </a:ext>
                </a:extLst>
              </a:tr>
              <a:tr h="30838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998487"/>
                  </a:ext>
                </a:extLst>
              </a:tr>
              <a:tr h="30838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144886"/>
                  </a:ext>
                </a:extLst>
              </a:tr>
              <a:tr h="30838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805516"/>
                  </a:ext>
                </a:extLst>
              </a:tr>
              <a:tr h="30838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722793"/>
                  </a:ext>
                </a:extLst>
              </a:tr>
            </a:tbl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15BC4A55-87BD-92C9-7C7C-606DE7883D91}"/>
              </a:ext>
            </a:extLst>
          </p:cNvPr>
          <p:cNvSpPr txBox="1"/>
          <p:nvPr/>
        </p:nvSpPr>
        <p:spPr>
          <a:xfrm>
            <a:off x="317067" y="3697398"/>
            <a:ext cx="43383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b="1" i="1" dirty="0">
                <a:solidFill>
                  <a:srgbClr val="00B0F0"/>
                </a:solidFill>
              </a:rPr>
              <a:t>Créneaux hors vacances scolaires*</a:t>
            </a:r>
          </a:p>
        </p:txBody>
      </p:sp>
    </p:spTree>
    <p:extLst>
      <p:ext uri="{BB962C8B-B14F-4D97-AF65-F5344CB8AC3E}">
        <p14:creationId xmlns:p14="http://schemas.microsoft.com/office/powerpoint/2010/main" val="3207215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Aucune description de photo disponible.">
            <a:extLst>
              <a:ext uri="{FF2B5EF4-FFF2-40B4-BE49-F238E27FC236}">
                <a16:creationId xmlns:a16="http://schemas.microsoft.com/office/drawing/2014/main" id="{1505B0AA-D570-D5FA-3D14-778AFB35E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78" b="38531"/>
          <a:stretch/>
        </p:blipFill>
        <p:spPr bwMode="auto">
          <a:xfrm>
            <a:off x="4711980" y="81280"/>
            <a:ext cx="2735367" cy="92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rganigramme : Données 7">
            <a:extLst>
              <a:ext uri="{FF2B5EF4-FFF2-40B4-BE49-F238E27FC236}">
                <a16:creationId xmlns:a16="http://schemas.microsoft.com/office/drawing/2014/main" id="{980954F1-02A8-EDF3-6FC6-7CE0516BBE20}"/>
              </a:ext>
            </a:extLst>
          </p:cNvPr>
          <p:cNvSpPr/>
          <p:nvPr/>
        </p:nvSpPr>
        <p:spPr>
          <a:xfrm>
            <a:off x="162560" y="202768"/>
            <a:ext cx="4068000" cy="432000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S’INSCRIRE A UN TOURNOI</a:t>
            </a:r>
          </a:p>
        </p:txBody>
      </p:sp>
      <p:sp>
        <p:nvSpPr>
          <p:cNvPr id="9" name="Organigramme : Données 8">
            <a:extLst>
              <a:ext uri="{FF2B5EF4-FFF2-40B4-BE49-F238E27FC236}">
                <a16:creationId xmlns:a16="http://schemas.microsoft.com/office/drawing/2014/main" id="{E4185195-6BB4-B680-2C7A-2ACAB43D084B}"/>
              </a:ext>
            </a:extLst>
          </p:cNvPr>
          <p:cNvSpPr/>
          <p:nvPr/>
        </p:nvSpPr>
        <p:spPr>
          <a:xfrm>
            <a:off x="1637837" y="4816257"/>
            <a:ext cx="4284000" cy="360000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ACHETER SON MATERIEL</a:t>
            </a:r>
          </a:p>
        </p:txBody>
      </p:sp>
      <p:sp>
        <p:nvSpPr>
          <p:cNvPr id="10" name="Organigramme : Données 9">
            <a:extLst>
              <a:ext uri="{FF2B5EF4-FFF2-40B4-BE49-F238E27FC236}">
                <a16:creationId xmlns:a16="http://schemas.microsoft.com/office/drawing/2014/main" id="{0F3B322D-7BD8-F29E-5701-879B293E600B}"/>
              </a:ext>
            </a:extLst>
          </p:cNvPr>
          <p:cNvSpPr/>
          <p:nvPr/>
        </p:nvSpPr>
        <p:spPr>
          <a:xfrm>
            <a:off x="1846464" y="2490350"/>
            <a:ext cx="4284000" cy="360000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JOUER EN INTERCLUBS</a:t>
            </a:r>
          </a:p>
        </p:txBody>
      </p:sp>
      <p:sp>
        <p:nvSpPr>
          <p:cNvPr id="11" name="Corde 10">
            <a:extLst>
              <a:ext uri="{FF2B5EF4-FFF2-40B4-BE49-F238E27FC236}">
                <a16:creationId xmlns:a16="http://schemas.microsoft.com/office/drawing/2014/main" id="{48CEB564-AE53-6DF8-4551-9C3D905A7119}"/>
              </a:ext>
            </a:extLst>
          </p:cNvPr>
          <p:cNvSpPr/>
          <p:nvPr/>
        </p:nvSpPr>
        <p:spPr>
          <a:xfrm rot="7849265">
            <a:off x="131475" y="9897638"/>
            <a:ext cx="2215276" cy="3187583"/>
          </a:xfrm>
          <a:prstGeom prst="chord">
            <a:avLst/>
          </a:prstGeom>
          <a:solidFill>
            <a:srgbClr val="009FE3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orde 11">
            <a:extLst>
              <a:ext uri="{FF2B5EF4-FFF2-40B4-BE49-F238E27FC236}">
                <a16:creationId xmlns:a16="http://schemas.microsoft.com/office/drawing/2014/main" id="{2DF1D144-2E89-DC45-44EB-838C992968A2}"/>
              </a:ext>
            </a:extLst>
          </p:cNvPr>
          <p:cNvSpPr/>
          <p:nvPr/>
        </p:nvSpPr>
        <p:spPr>
          <a:xfrm rot="3900976">
            <a:off x="4780914" y="9619917"/>
            <a:ext cx="3410805" cy="4382443"/>
          </a:xfrm>
          <a:prstGeom prst="chord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C1342C1-6806-9CF6-AA3C-B02B930A3951}"/>
              </a:ext>
            </a:extLst>
          </p:cNvPr>
          <p:cNvSpPr txBox="1"/>
          <p:nvPr/>
        </p:nvSpPr>
        <p:spPr>
          <a:xfrm>
            <a:off x="1239113" y="6800632"/>
            <a:ext cx="433832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/>
              <a:t>Textile, raquette, volants</a:t>
            </a:r>
          </a:p>
          <a:p>
            <a:pPr algn="ctr"/>
            <a:endParaRPr lang="fr-FR" dirty="0"/>
          </a:p>
          <a:p>
            <a:pPr algn="ctr"/>
            <a:r>
              <a:rPr lang="fr-FR" sz="1800" dirty="0"/>
              <a:t>Magasin partenaire ?</a:t>
            </a:r>
          </a:p>
          <a:p>
            <a:pPr algn="ctr"/>
            <a:r>
              <a:rPr lang="fr-FR" dirty="0"/>
              <a:t>Référent au club ?</a:t>
            </a:r>
          </a:p>
          <a:p>
            <a:pPr algn="ctr"/>
            <a:r>
              <a:rPr lang="fr-FR" sz="1800" dirty="0"/>
              <a:t>Prix et moyen d’achat ?</a:t>
            </a:r>
          </a:p>
          <a:p>
            <a:pPr algn="ctr"/>
            <a:r>
              <a:rPr lang="fr-FR" dirty="0"/>
              <a:t>Comment payer ?</a:t>
            </a:r>
            <a:endParaRPr lang="fr-FR" sz="18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8FF48A7-6255-EBCA-4967-53FD9C5B3CA4}"/>
              </a:ext>
            </a:extLst>
          </p:cNvPr>
          <p:cNvSpPr txBox="1"/>
          <p:nvPr/>
        </p:nvSpPr>
        <p:spPr>
          <a:xfrm>
            <a:off x="700633" y="3186561"/>
            <a:ext cx="43383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/>
              <a:t>Equipes, niveaux, engagements, etc…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A0A302F-6D5D-6DF2-7A9B-51D4C0372BCC}"/>
              </a:ext>
            </a:extLst>
          </p:cNvPr>
          <p:cNvSpPr txBox="1"/>
          <p:nvPr/>
        </p:nvSpPr>
        <p:spPr>
          <a:xfrm>
            <a:off x="373660" y="920110"/>
            <a:ext cx="43383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/>
              <a:t>Lien vers </a:t>
            </a:r>
            <a:r>
              <a:rPr lang="fr-FR" sz="1800" dirty="0" err="1"/>
              <a:t>badnet</a:t>
            </a:r>
            <a:r>
              <a:rPr lang="fr-FR" dirty="0"/>
              <a:t>?</a:t>
            </a:r>
          </a:p>
          <a:p>
            <a:pPr algn="ctr"/>
            <a:r>
              <a:rPr lang="fr-FR" dirty="0"/>
              <a:t>Référent inscriptions ? </a:t>
            </a:r>
          </a:p>
          <a:p>
            <a:pPr algn="ctr"/>
            <a:r>
              <a:rPr lang="fr-FR" dirty="0"/>
              <a:t>Calendrier ?</a:t>
            </a:r>
            <a:endParaRPr lang="fr-FR" sz="1800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0AF68FD-5255-B707-C80C-6E2A3B1C7615}"/>
              </a:ext>
            </a:extLst>
          </p:cNvPr>
          <p:cNvSpPr/>
          <p:nvPr/>
        </p:nvSpPr>
        <p:spPr>
          <a:xfrm>
            <a:off x="6766904" y="115509"/>
            <a:ext cx="522894" cy="523220"/>
          </a:xfrm>
          <a:prstGeom prst="ellipse">
            <a:avLst/>
          </a:prstGeom>
          <a:solidFill>
            <a:srgbClr val="009F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9</a:t>
            </a:r>
          </a:p>
        </p:txBody>
      </p:sp>
      <p:sp>
        <p:nvSpPr>
          <p:cNvPr id="13" name="Corde 12">
            <a:extLst>
              <a:ext uri="{FF2B5EF4-FFF2-40B4-BE49-F238E27FC236}">
                <a16:creationId xmlns:a16="http://schemas.microsoft.com/office/drawing/2014/main" id="{16CF544E-78F5-13AC-F1CE-E0639253EE71}"/>
              </a:ext>
            </a:extLst>
          </p:cNvPr>
          <p:cNvSpPr/>
          <p:nvPr/>
        </p:nvSpPr>
        <p:spPr>
          <a:xfrm rot="17442555">
            <a:off x="4378677" y="-2252117"/>
            <a:ext cx="3036214" cy="3762594"/>
          </a:xfrm>
          <a:prstGeom prst="chord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73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Aucune description de photo disponible.">
            <a:extLst>
              <a:ext uri="{FF2B5EF4-FFF2-40B4-BE49-F238E27FC236}">
                <a16:creationId xmlns:a16="http://schemas.microsoft.com/office/drawing/2014/main" id="{B765E8E3-04BE-EE34-16A0-0D0E066474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78" b="38531"/>
          <a:stretch/>
        </p:blipFill>
        <p:spPr bwMode="auto">
          <a:xfrm>
            <a:off x="4711980" y="81280"/>
            <a:ext cx="2735367" cy="92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rganigramme : Données 4">
            <a:extLst>
              <a:ext uri="{FF2B5EF4-FFF2-40B4-BE49-F238E27FC236}">
                <a16:creationId xmlns:a16="http://schemas.microsoft.com/office/drawing/2014/main" id="{C2ED920F-C0A7-920E-A776-26F43E2AB80D}"/>
              </a:ext>
            </a:extLst>
          </p:cNvPr>
          <p:cNvSpPr/>
          <p:nvPr/>
        </p:nvSpPr>
        <p:spPr>
          <a:xfrm>
            <a:off x="162560" y="202768"/>
            <a:ext cx="3996000" cy="432000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TUTOS UTILES</a:t>
            </a:r>
          </a:p>
        </p:txBody>
      </p:sp>
      <p:sp>
        <p:nvSpPr>
          <p:cNvPr id="6" name="Organigramme : Données 5">
            <a:extLst>
              <a:ext uri="{FF2B5EF4-FFF2-40B4-BE49-F238E27FC236}">
                <a16:creationId xmlns:a16="http://schemas.microsoft.com/office/drawing/2014/main" id="{4FB13CE3-B229-5BF7-E852-906DDBE91A3D}"/>
              </a:ext>
            </a:extLst>
          </p:cNvPr>
          <p:cNvSpPr/>
          <p:nvPr/>
        </p:nvSpPr>
        <p:spPr>
          <a:xfrm>
            <a:off x="1637837" y="5975230"/>
            <a:ext cx="4284000" cy="360000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S’INVESTIR AU CLUB</a:t>
            </a:r>
          </a:p>
        </p:txBody>
      </p:sp>
      <p:sp>
        <p:nvSpPr>
          <p:cNvPr id="7" name="Organigramme : Données 6">
            <a:extLst>
              <a:ext uri="{FF2B5EF4-FFF2-40B4-BE49-F238E27FC236}">
                <a16:creationId xmlns:a16="http://schemas.microsoft.com/office/drawing/2014/main" id="{2F905142-416E-4007-70B2-7A200BB75B7F}"/>
              </a:ext>
            </a:extLst>
          </p:cNvPr>
          <p:cNvSpPr/>
          <p:nvPr/>
        </p:nvSpPr>
        <p:spPr>
          <a:xfrm>
            <a:off x="1421837" y="2861637"/>
            <a:ext cx="4788000" cy="360000"/>
          </a:xfrm>
          <a:prstGeom prst="flowChartInputOutpu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rgbClr val="009FE3"/>
                </a:solidFill>
              </a:rPr>
              <a:t>NOS BONS PLANS PARTENAIRES</a:t>
            </a:r>
          </a:p>
        </p:txBody>
      </p:sp>
      <p:sp>
        <p:nvSpPr>
          <p:cNvPr id="8" name="Corde 7">
            <a:extLst>
              <a:ext uri="{FF2B5EF4-FFF2-40B4-BE49-F238E27FC236}">
                <a16:creationId xmlns:a16="http://schemas.microsoft.com/office/drawing/2014/main" id="{3F3D2EB0-21F7-0785-638B-E25C3F75A706}"/>
              </a:ext>
            </a:extLst>
          </p:cNvPr>
          <p:cNvSpPr/>
          <p:nvPr/>
        </p:nvSpPr>
        <p:spPr>
          <a:xfrm rot="7849265">
            <a:off x="131475" y="9897638"/>
            <a:ext cx="2215276" cy="3187583"/>
          </a:xfrm>
          <a:prstGeom prst="chord">
            <a:avLst/>
          </a:prstGeom>
          <a:solidFill>
            <a:srgbClr val="009FE3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orde 8">
            <a:extLst>
              <a:ext uri="{FF2B5EF4-FFF2-40B4-BE49-F238E27FC236}">
                <a16:creationId xmlns:a16="http://schemas.microsoft.com/office/drawing/2014/main" id="{15C14664-4C83-B349-E869-3B1505EEC529}"/>
              </a:ext>
            </a:extLst>
          </p:cNvPr>
          <p:cNvSpPr/>
          <p:nvPr/>
        </p:nvSpPr>
        <p:spPr>
          <a:xfrm rot="3900976">
            <a:off x="4780914" y="9619917"/>
            <a:ext cx="3410805" cy="4382443"/>
          </a:xfrm>
          <a:prstGeom prst="chord">
            <a:avLst/>
          </a:prstGeom>
          <a:solidFill>
            <a:schemeClr val="accent1">
              <a:lumMod val="50000"/>
            </a:schemeClr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49EF74A-5E89-C125-F058-BB15312BAB7A}"/>
              </a:ext>
            </a:extLst>
          </p:cNvPr>
          <p:cNvSpPr txBox="1"/>
          <p:nvPr/>
        </p:nvSpPr>
        <p:spPr>
          <a:xfrm>
            <a:off x="-247139" y="778706"/>
            <a:ext cx="43383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1800" dirty="0"/>
              <a:t>Faire son sac de badminton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dirty="0"/>
              <a:t>Monter un terrain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sz="1800" dirty="0"/>
              <a:t>10 Règles d’Or du badiste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fr-FR" dirty="0"/>
              <a:t>….</a:t>
            </a:r>
            <a:endParaRPr lang="fr-FR" sz="18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3E2DBDD-12E4-6943-DAE0-A7099290A341}"/>
              </a:ext>
            </a:extLst>
          </p:cNvPr>
          <p:cNvSpPr txBox="1"/>
          <p:nvPr/>
        </p:nvSpPr>
        <p:spPr>
          <a:xfrm>
            <a:off x="1000124" y="3901539"/>
            <a:ext cx="4338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/>
              <a:t>Les bons plans et ou le logo des partenaires du club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95A8002-F871-6689-08BB-9E375F5847D7}"/>
              </a:ext>
            </a:extLst>
          </p:cNvPr>
          <p:cNvSpPr txBox="1"/>
          <p:nvPr/>
        </p:nvSpPr>
        <p:spPr>
          <a:xfrm>
            <a:off x="1239113" y="6800632"/>
            <a:ext cx="4338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dirty="0"/>
              <a:t>Devenir bénévole, intégrer le CA, avantages, besoins, fiches de postes etc…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AB1E3370-6D8F-BE03-3D13-4038B9C9C913}"/>
              </a:ext>
            </a:extLst>
          </p:cNvPr>
          <p:cNvSpPr/>
          <p:nvPr/>
        </p:nvSpPr>
        <p:spPr>
          <a:xfrm>
            <a:off x="6766904" y="115509"/>
            <a:ext cx="522894" cy="523220"/>
          </a:xfrm>
          <a:prstGeom prst="ellipse">
            <a:avLst/>
          </a:prstGeom>
          <a:solidFill>
            <a:srgbClr val="009F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10</a:t>
            </a:r>
          </a:p>
        </p:txBody>
      </p:sp>
      <p:sp>
        <p:nvSpPr>
          <p:cNvPr id="10" name="Corde 9">
            <a:extLst>
              <a:ext uri="{FF2B5EF4-FFF2-40B4-BE49-F238E27FC236}">
                <a16:creationId xmlns:a16="http://schemas.microsoft.com/office/drawing/2014/main" id="{4F609D33-8613-90B7-C86F-36DFB08B86B8}"/>
              </a:ext>
            </a:extLst>
          </p:cNvPr>
          <p:cNvSpPr/>
          <p:nvPr/>
        </p:nvSpPr>
        <p:spPr>
          <a:xfrm rot="17442555">
            <a:off x="4378677" y="-2252117"/>
            <a:ext cx="3036214" cy="3762594"/>
          </a:xfrm>
          <a:prstGeom prst="chord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F128E05-A34E-1129-D399-2F4A7138E1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771" y="1100170"/>
            <a:ext cx="622810" cy="62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33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3EDE23E-6DF1-0AD3-6C4F-7576FDB24B3D}"/>
              </a:ext>
            </a:extLst>
          </p:cNvPr>
          <p:cNvSpPr txBox="1"/>
          <p:nvPr/>
        </p:nvSpPr>
        <p:spPr>
          <a:xfrm>
            <a:off x="-1" y="1734120"/>
            <a:ext cx="75596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PAGE DE FIN DE LIVRET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AVEC LE VISUEL DE VOTRE CHOIX 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+ UNE PHRASE TYPE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« BONNE SAISON A TOUTES ET TOUS » et/ou </a:t>
            </a:r>
          </a:p>
          <a:p>
            <a:pPr algn="ctr"/>
            <a:endParaRPr lang="fr-FR" sz="3200" dirty="0"/>
          </a:p>
          <a:p>
            <a:pPr algn="ctr"/>
            <a:r>
              <a:rPr lang="fr-FR" sz="3200" dirty="0"/>
              <a:t>SLOGAN DU CLUB</a:t>
            </a:r>
          </a:p>
        </p:txBody>
      </p:sp>
    </p:spTree>
    <p:extLst>
      <p:ext uri="{BB962C8B-B14F-4D97-AF65-F5344CB8AC3E}">
        <p14:creationId xmlns:p14="http://schemas.microsoft.com/office/powerpoint/2010/main" val="23822323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D5E6BAE97B2C4888C76726CC202ED1" ma:contentTypeVersion="15" ma:contentTypeDescription="Crée un document." ma:contentTypeScope="" ma:versionID="000d4e50e542b3b12bf649e72d04951e">
  <xsd:schema xmlns:xsd="http://www.w3.org/2001/XMLSchema" xmlns:xs="http://www.w3.org/2001/XMLSchema" xmlns:p="http://schemas.microsoft.com/office/2006/metadata/properties" xmlns:ns3="1451a74d-b2bd-48af-b45c-394a6db192b4" xmlns:ns4="1f3e3f6b-a284-4d9e-b4f5-7db6f63d8ecd" targetNamespace="http://schemas.microsoft.com/office/2006/metadata/properties" ma:root="true" ma:fieldsID="24a8e188616ac6ceab341450d2636f8f" ns3:_="" ns4:_="">
    <xsd:import namespace="1451a74d-b2bd-48af-b45c-394a6db192b4"/>
    <xsd:import namespace="1f3e3f6b-a284-4d9e-b4f5-7db6f63d8e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1a74d-b2bd-48af-b45c-394a6db19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3e3f6b-a284-4d9e-b4f5-7db6f63d8ec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451a74d-b2bd-48af-b45c-394a6db192b4" xsi:nil="true"/>
  </documentManagement>
</p:properties>
</file>

<file path=customXml/itemProps1.xml><?xml version="1.0" encoding="utf-8"?>
<ds:datastoreItem xmlns:ds="http://schemas.openxmlformats.org/officeDocument/2006/customXml" ds:itemID="{1CC089E8-0731-41CE-AE9B-CED5F7D6CB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1a74d-b2bd-48af-b45c-394a6db192b4"/>
    <ds:schemaRef ds:uri="1f3e3f6b-a284-4d9e-b4f5-7db6f63d8e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E5BC0B-FF5E-4D60-AEEE-5DEA92DA64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07AE80-828C-4BF3-AD55-BEE6ADB2AE82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1451a74d-b2bd-48af-b45c-394a6db192b4"/>
    <ds:schemaRef ds:uri="http://schemas.openxmlformats.org/package/2006/metadata/core-properties"/>
    <ds:schemaRef ds:uri="1f3e3f6b-a284-4d9e-b4f5-7db6f63d8ec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1140</TotalTime>
  <Words>261</Words>
  <Application>Microsoft Office PowerPoint</Application>
  <PresentationFormat>Personnalisé</PresentationFormat>
  <Paragraphs>63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Maquette livret accueil V2</dc:title>
  <dc:creator>flo baud</dc:creator>
  <cp:lastModifiedBy>Mohamed Mehanni</cp:lastModifiedBy>
  <cp:revision>148</cp:revision>
  <cp:lastPrinted>2024-05-02T13:46:24Z</cp:lastPrinted>
  <dcterms:created xsi:type="dcterms:W3CDTF">2023-05-09T08:58:55Z</dcterms:created>
  <dcterms:modified xsi:type="dcterms:W3CDTF">2024-09-27T13:58:29Z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0x010100ABD5E6BAE97B2C4888C76726CC202ED1</vt:lpwstr>
  </property>
</Properties>
</file>