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</p:sldIdLst>
  <p:sldSz cx="7559675" cy="10691813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lorian Baud" initials="" lastIdx="1" clrIdx="0">
    <p:extLst>
      <p:ext uri="{19B8F6BF-5375-455C-9EA6-DF929625EA0E}">
        <p15:presenceInfo xmlns:p15="http://schemas.microsoft.com/office/powerpoint/2012/main" userId="S::florian.baud@badminton-aura.org::c89e531d-0966-4f34-8cf6-58a96df46e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3864"/>
    <a:srgbClr val="2320E8"/>
    <a:srgbClr val="009FE3"/>
    <a:srgbClr val="D5EF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639C1F-D2CC-4E5C-AB52-21E3A9172D8A}" v="1" dt="2025-01-03T07:58:40.3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2297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hamed MEHANNI" userId="45e5a643-3d5d-443b-b701-e07423524c87" providerId="ADAL" clId="{D5639C1F-D2CC-4E5C-AB52-21E3A9172D8A}"/>
    <pc:docChg chg="modSld">
      <pc:chgData name="Mohamed MEHANNI" userId="45e5a643-3d5d-443b-b701-e07423524c87" providerId="ADAL" clId="{D5639C1F-D2CC-4E5C-AB52-21E3A9172D8A}" dt="2025-01-03T07:58:58.397" v="5" actId="1076"/>
      <pc:docMkLst>
        <pc:docMk/>
      </pc:docMkLst>
      <pc:sldChg chg="addSp modSp mod">
        <pc:chgData name="Mohamed MEHANNI" userId="45e5a643-3d5d-443b-b701-e07423524c87" providerId="ADAL" clId="{D5639C1F-D2CC-4E5C-AB52-21E3A9172D8A}" dt="2025-01-03T07:58:58.397" v="5" actId="1076"/>
        <pc:sldMkLst>
          <pc:docMk/>
          <pc:sldMk cId="2343821516" sldId="256"/>
        </pc:sldMkLst>
        <pc:picChg chg="add mod">
          <ac:chgData name="Mohamed MEHANNI" userId="45e5a643-3d5d-443b-b701-e07423524c87" providerId="ADAL" clId="{D5639C1F-D2CC-4E5C-AB52-21E3A9172D8A}" dt="2025-01-03T07:58:58.397" v="5" actId="1076"/>
          <ac:picMkLst>
            <pc:docMk/>
            <pc:sldMk cId="2343821516" sldId="256"/>
            <ac:picMk id="8" creationId="{9E98BD47-AD08-F835-38D3-117CBC83E632}"/>
          </ac:picMkLst>
        </pc:picChg>
      </pc:sldChg>
    </pc:docChg>
  </pc:docChgLst>
  <pc:docChgLst>
    <pc:chgData name="Mohamed MEHANNI" userId="45e5a643-3d5d-443b-b701-e07423524c87" providerId="ADAL" clId="{739BF7E4-B9A7-4A98-BD34-AB7D40754608}"/>
    <pc:docChg chg="custSel modSld">
      <pc:chgData name="Mohamed MEHANNI" userId="45e5a643-3d5d-443b-b701-e07423524c87" providerId="ADAL" clId="{739BF7E4-B9A7-4A98-BD34-AB7D40754608}" dt="2024-09-27T13:47:49.776" v="47" actId="20577"/>
      <pc:docMkLst>
        <pc:docMk/>
      </pc:docMkLst>
      <pc:sldChg chg="modSp mod">
        <pc:chgData name="Mohamed MEHANNI" userId="45e5a643-3d5d-443b-b701-e07423524c87" providerId="ADAL" clId="{739BF7E4-B9A7-4A98-BD34-AB7D40754608}" dt="2024-09-27T13:47:49.776" v="47" actId="20577"/>
        <pc:sldMkLst>
          <pc:docMk/>
          <pc:sldMk cId="3238039973" sldId="257"/>
        </pc:sldMkLst>
      </pc:sldChg>
    </pc:docChg>
  </pc:docChgLst>
  <pc:docChgLst>
    <pc:chgData name="Mohamed MEHANNI" userId="45e5a643-3d5d-443b-b701-e07423524c87" providerId="ADAL" clId="{19CE7230-3581-47CE-8E24-DA8BD1E2C152}"/>
    <pc:docChg chg="undo custSel addSld modSld">
      <pc:chgData name="Mohamed MEHANNI" userId="45e5a643-3d5d-443b-b701-e07423524c87" providerId="ADAL" clId="{19CE7230-3581-47CE-8E24-DA8BD1E2C152}" dt="2024-09-27T13:46:13.205" v="92" actId="20577"/>
      <pc:docMkLst>
        <pc:docMk/>
      </pc:docMkLst>
      <pc:sldChg chg="addSp delSp modSp add mod">
        <pc:chgData name="Mohamed MEHANNI" userId="45e5a643-3d5d-443b-b701-e07423524c87" providerId="ADAL" clId="{19CE7230-3581-47CE-8E24-DA8BD1E2C152}" dt="2024-09-27T13:46:13.205" v="92" actId="20577"/>
        <pc:sldMkLst>
          <pc:docMk/>
          <pc:sldMk cId="3238039973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038E-32D6-45DD-A32A-07E5AC95210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7415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038E-32D6-45DD-A32A-07E5AC95210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8835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038E-32D6-45DD-A32A-07E5AC95210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0411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038E-32D6-45DD-A32A-07E5AC95210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3877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038E-32D6-45DD-A32A-07E5AC95210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924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038E-32D6-45DD-A32A-07E5AC95210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91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038E-32D6-45DD-A32A-07E5AC95210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852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038E-32D6-45DD-A32A-07E5AC95210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5449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038E-32D6-45DD-A32A-07E5AC95210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6052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038E-32D6-45DD-A32A-07E5AC95210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765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038E-32D6-45DD-A32A-07E5AC95210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882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D038E-32D6-45DD-A32A-07E5AC95210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FC37F-C6E1-4E6F-A47F-DC77209E55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8136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7ADB896-2151-CD0C-76A3-42652044BF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933" y="9766687"/>
            <a:ext cx="2525354" cy="72567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38B1E7E0-396E-B714-5F62-A578DD0754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47" y="9787007"/>
            <a:ext cx="2047126" cy="62930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6B96D85-E41E-1633-7C8C-301EA6B960D7}"/>
              </a:ext>
            </a:extLst>
          </p:cNvPr>
          <p:cNvSpPr/>
          <p:nvPr/>
        </p:nvSpPr>
        <p:spPr>
          <a:xfrm>
            <a:off x="0" y="264160"/>
            <a:ext cx="2484000" cy="27550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96F0A22-0291-92DD-C2CC-D337E3D8B76B}"/>
              </a:ext>
            </a:extLst>
          </p:cNvPr>
          <p:cNvSpPr/>
          <p:nvPr/>
        </p:nvSpPr>
        <p:spPr>
          <a:xfrm>
            <a:off x="5075675" y="281667"/>
            <a:ext cx="2484000" cy="275504"/>
          </a:xfrm>
          <a:prstGeom prst="rect">
            <a:avLst/>
          </a:prstGeom>
          <a:solidFill>
            <a:srgbClr val="009FE3"/>
          </a:solidFill>
          <a:ln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C0FA67C-240D-8345-96F3-377090E65FEC}"/>
              </a:ext>
            </a:extLst>
          </p:cNvPr>
          <p:cNvSpPr/>
          <p:nvPr/>
        </p:nvSpPr>
        <p:spPr>
          <a:xfrm>
            <a:off x="5075675" y="1325659"/>
            <a:ext cx="2484000" cy="27550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5AD65F1-B9FF-1B4B-072D-CDBDE61E4057}"/>
              </a:ext>
            </a:extLst>
          </p:cNvPr>
          <p:cNvSpPr/>
          <p:nvPr/>
        </p:nvSpPr>
        <p:spPr>
          <a:xfrm>
            <a:off x="0" y="1325659"/>
            <a:ext cx="2484000" cy="275504"/>
          </a:xfrm>
          <a:prstGeom prst="rect">
            <a:avLst/>
          </a:prstGeom>
          <a:solidFill>
            <a:srgbClr val="009FE3"/>
          </a:solidFill>
          <a:ln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F66B47A-392D-5A77-1BEB-63A04D61992E}"/>
              </a:ext>
            </a:extLst>
          </p:cNvPr>
          <p:cNvSpPr txBox="1"/>
          <p:nvPr/>
        </p:nvSpPr>
        <p:spPr>
          <a:xfrm>
            <a:off x="-1" y="2141121"/>
            <a:ext cx="7559675" cy="7232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5400" b="1" dirty="0">
                <a:ln w="19050">
                  <a:solidFill>
                    <a:schemeClr val="bg1"/>
                  </a:solidFill>
                </a:ln>
                <a:solidFill>
                  <a:srgbClr val="203864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LIVRET </a:t>
            </a:r>
          </a:p>
          <a:p>
            <a:pPr algn="ctr"/>
            <a:r>
              <a:rPr lang="fr-FR" sz="5400" b="1" dirty="0">
                <a:ln w="19050">
                  <a:solidFill>
                    <a:schemeClr val="bg1"/>
                  </a:solidFill>
                </a:ln>
                <a:solidFill>
                  <a:srgbClr val="203864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D’ACCUEIL</a:t>
            </a:r>
          </a:p>
          <a:p>
            <a:pPr algn="ctr"/>
            <a:r>
              <a:rPr lang="fr-FR" sz="5400" b="1" dirty="0">
                <a:ln w="19050">
                  <a:solidFill>
                    <a:schemeClr val="bg1"/>
                  </a:solidFill>
                </a:ln>
                <a:solidFill>
                  <a:srgbClr val="203864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DU LICENCIÉ</a:t>
            </a:r>
          </a:p>
          <a:p>
            <a:pPr algn="ctr"/>
            <a:endParaRPr lang="fr-FR" sz="5400" b="1" dirty="0">
              <a:ln w="19050">
                <a:solidFill>
                  <a:schemeClr val="bg1"/>
                </a:solidFill>
              </a:ln>
              <a:solidFill>
                <a:srgbClr val="203864"/>
              </a:solidFill>
              <a:latin typeface="Gadugi" panose="020B0502040204020203" pitchFamily="34" charset="0"/>
              <a:ea typeface="Gadugi" panose="020B0502040204020203" pitchFamily="34" charset="0"/>
            </a:endParaRPr>
          </a:p>
          <a:p>
            <a:pPr algn="ctr"/>
            <a:endParaRPr lang="fr-FR" sz="5400" b="1" dirty="0">
              <a:ln w="19050">
                <a:solidFill>
                  <a:schemeClr val="bg1"/>
                </a:solidFill>
              </a:ln>
              <a:solidFill>
                <a:srgbClr val="203864"/>
              </a:solidFill>
              <a:latin typeface="Gadugi" panose="020B0502040204020203" pitchFamily="34" charset="0"/>
              <a:ea typeface="Gadugi" panose="020B0502040204020203" pitchFamily="34" charset="0"/>
            </a:endParaRPr>
          </a:p>
          <a:p>
            <a:pPr algn="ctr"/>
            <a:endParaRPr lang="fr-FR" sz="5400" b="1" dirty="0">
              <a:ln w="19050">
                <a:solidFill>
                  <a:schemeClr val="bg1"/>
                </a:solidFill>
              </a:ln>
              <a:solidFill>
                <a:srgbClr val="203864"/>
              </a:solidFill>
              <a:latin typeface="Gadugi" panose="020B0502040204020203" pitchFamily="34" charset="0"/>
              <a:ea typeface="Gadugi" panose="020B0502040204020203" pitchFamily="34" charset="0"/>
            </a:endParaRPr>
          </a:p>
          <a:p>
            <a:pPr algn="ctr"/>
            <a:endParaRPr lang="fr-FR" sz="5400" b="1" dirty="0">
              <a:ln w="19050">
                <a:solidFill>
                  <a:schemeClr val="bg1"/>
                </a:solidFill>
              </a:ln>
              <a:solidFill>
                <a:srgbClr val="203864"/>
              </a:solidFill>
              <a:latin typeface="Gadugi" panose="020B0502040204020203" pitchFamily="34" charset="0"/>
              <a:ea typeface="Gadugi" panose="020B0502040204020203" pitchFamily="34" charset="0"/>
            </a:endParaRPr>
          </a:p>
          <a:p>
            <a:pPr algn="ctr"/>
            <a:endParaRPr lang="fr-FR" sz="2400" b="1" dirty="0">
              <a:ln w="19050">
                <a:solidFill>
                  <a:schemeClr val="bg1"/>
                </a:solidFill>
              </a:ln>
              <a:solidFill>
                <a:srgbClr val="203864"/>
              </a:solidFill>
              <a:latin typeface="Gadugi" panose="020B0502040204020203" pitchFamily="34" charset="0"/>
              <a:ea typeface="Gadugi" panose="020B0502040204020203" pitchFamily="34" charset="0"/>
            </a:endParaRPr>
          </a:p>
          <a:p>
            <a:pPr algn="ctr"/>
            <a:r>
              <a:rPr lang="fr-FR" sz="5400" b="1" dirty="0">
                <a:ln w="19050">
                  <a:solidFill>
                    <a:schemeClr val="bg1"/>
                  </a:solidFill>
                </a:ln>
                <a:solidFill>
                  <a:srgbClr val="203864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SAISON 2024/2025</a:t>
            </a:r>
          </a:p>
        </p:txBody>
      </p:sp>
      <p:pic>
        <p:nvPicPr>
          <p:cNvPr id="3" name="Image 2" descr="Une image contenant texte, Visage humain, habits, sourire&#10;&#10;Description générée automatiquement">
            <a:extLst>
              <a:ext uri="{FF2B5EF4-FFF2-40B4-BE49-F238E27FC236}">
                <a16:creationId xmlns:a16="http://schemas.microsoft.com/office/drawing/2014/main" id="{1D3FF6DF-A3D5-7CA5-A20B-D160380C58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35357"/>
            <a:ext cx="7559675" cy="288212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644BD60-FA56-35AF-DE2C-85646BDABD5A}"/>
              </a:ext>
            </a:extLst>
          </p:cNvPr>
          <p:cNvSpPr/>
          <p:nvPr/>
        </p:nvSpPr>
        <p:spPr>
          <a:xfrm>
            <a:off x="2594919" y="264160"/>
            <a:ext cx="2372497" cy="13370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i="1" dirty="0">
                <a:solidFill>
                  <a:schemeClr val="bg1">
                    <a:lumMod val="75000"/>
                  </a:schemeClr>
                </a:solidFill>
              </a:rPr>
              <a:t>Insérer logo club</a:t>
            </a:r>
          </a:p>
        </p:txBody>
      </p:sp>
      <p:pic>
        <p:nvPicPr>
          <p:cNvPr id="7" name="Image 6" descr="Une image contenant texte, Police, graphisme, Graphique&#10;&#10;Description générée automatiquement">
            <a:extLst>
              <a:ext uri="{FF2B5EF4-FFF2-40B4-BE49-F238E27FC236}">
                <a16:creationId xmlns:a16="http://schemas.microsoft.com/office/drawing/2014/main" id="{313195A4-7A19-99F2-3C0E-027FDAB90F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416" y="9807795"/>
            <a:ext cx="2540240" cy="643459"/>
          </a:xfrm>
          <a:prstGeom prst="rect">
            <a:avLst/>
          </a:prstGeom>
        </p:spPr>
      </p:pic>
      <p:pic>
        <p:nvPicPr>
          <p:cNvPr id="8" name="Image 7" descr="Une image contenant Police, texte, logo, Graphique&#10;&#10;Description générée automatiquement">
            <a:extLst>
              <a:ext uri="{FF2B5EF4-FFF2-40B4-BE49-F238E27FC236}">
                <a16:creationId xmlns:a16="http://schemas.microsoft.com/office/drawing/2014/main" id="{9E98BD47-AD08-F835-38D3-117CBC83E6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225" y="330655"/>
            <a:ext cx="2167221" cy="120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821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èze 3">
            <a:hlinkClick r:id="" action="ppaction://noaction"/>
            <a:extLst>
              <a:ext uri="{FF2B5EF4-FFF2-40B4-BE49-F238E27FC236}">
                <a16:creationId xmlns:a16="http://schemas.microsoft.com/office/drawing/2014/main" id="{07E8311A-A4F4-677E-67FA-DBB711B542F5}"/>
              </a:ext>
            </a:extLst>
          </p:cNvPr>
          <p:cNvSpPr/>
          <p:nvPr/>
        </p:nvSpPr>
        <p:spPr>
          <a:xfrm>
            <a:off x="690880" y="8062975"/>
            <a:ext cx="6157304" cy="2294182"/>
          </a:xfrm>
          <a:prstGeom prst="trapezoid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C00000"/>
                </a:solidFill>
              </a:rPr>
              <a:t>Votre club</a:t>
            </a:r>
          </a:p>
          <a:p>
            <a:pPr algn="ctr"/>
            <a:endParaRPr lang="fr-FR" sz="1400" dirty="0">
              <a:solidFill>
                <a:srgbClr val="C00000"/>
              </a:solidFill>
            </a:endParaRPr>
          </a:p>
          <a:p>
            <a:pPr algn="ctr"/>
            <a:r>
              <a:rPr lang="fr-FR" sz="1400" dirty="0">
                <a:solidFill>
                  <a:srgbClr val="C00000"/>
                </a:solidFill>
              </a:rPr>
              <a:t>Projet de club</a:t>
            </a:r>
          </a:p>
          <a:p>
            <a:pPr algn="ctr"/>
            <a:r>
              <a:rPr lang="fr-FR" sz="1400" dirty="0">
                <a:solidFill>
                  <a:srgbClr val="C00000"/>
                </a:solidFill>
              </a:rPr>
              <a:t>Compétition</a:t>
            </a:r>
          </a:p>
          <a:p>
            <a:pPr algn="ctr"/>
            <a:r>
              <a:rPr lang="fr-FR" sz="1400" dirty="0">
                <a:solidFill>
                  <a:srgbClr val="C00000"/>
                </a:solidFill>
              </a:rPr>
              <a:t>Loisir et Jeu Libre</a:t>
            </a:r>
          </a:p>
          <a:p>
            <a:pPr algn="ctr"/>
            <a:r>
              <a:rPr lang="fr-FR" sz="1400" dirty="0">
                <a:solidFill>
                  <a:srgbClr val="C00000"/>
                </a:solidFill>
              </a:rPr>
              <a:t>Tournoi du club</a:t>
            </a:r>
          </a:p>
          <a:p>
            <a:pPr algn="ctr"/>
            <a:r>
              <a:rPr lang="fr-FR" sz="1400" dirty="0">
                <a:solidFill>
                  <a:srgbClr val="C00000"/>
                </a:solidFill>
              </a:rPr>
              <a:t>Projets innovants</a:t>
            </a:r>
          </a:p>
          <a:p>
            <a:pPr algn="ctr"/>
            <a:r>
              <a:rPr lang="fr-FR" sz="1400" dirty="0">
                <a:solidFill>
                  <a:srgbClr val="C00000"/>
                </a:solidFill>
              </a:rPr>
              <a:t>Convivialité</a:t>
            </a:r>
          </a:p>
        </p:txBody>
      </p:sp>
      <p:sp>
        <p:nvSpPr>
          <p:cNvPr id="5" name="Trapèze 4">
            <a:hlinkClick r:id="" action="ppaction://noaction"/>
            <a:extLst>
              <a:ext uri="{FF2B5EF4-FFF2-40B4-BE49-F238E27FC236}">
                <a16:creationId xmlns:a16="http://schemas.microsoft.com/office/drawing/2014/main" id="{05D3EFB2-B7A7-77C2-B809-D730A85C8107}"/>
              </a:ext>
            </a:extLst>
          </p:cNvPr>
          <p:cNvSpPr/>
          <p:nvPr/>
        </p:nvSpPr>
        <p:spPr>
          <a:xfrm>
            <a:off x="1209673" y="5808153"/>
            <a:ext cx="5069207" cy="2116773"/>
          </a:xfrm>
          <a:prstGeom prst="trapezoid">
            <a:avLst/>
          </a:prstGeom>
          <a:noFill/>
          <a:ln w="57150">
            <a:solidFill>
              <a:srgbClr val="2038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ysClr val="windowText" lastClr="000000"/>
                </a:solidFill>
              </a:rPr>
              <a:t>Le Comité de Badminton</a:t>
            </a:r>
          </a:p>
          <a:p>
            <a:pPr algn="ctr"/>
            <a:r>
              <a:rPr lang="fr-FR" b="1" dirty="0">
                <a:solidFill>
                  <a:sysClr val="windowText" lastClr="000000"/>
                </a:solidFill>
              </a:rPr>
              <a:t>du Rhône – Lyon Métropole</a:t>
            </a:r>
          </a:p>
          <a:p>
            <a:pPr algn="ctr"/>
            <a:endParaRPr lang="fr-FR" sz="1200" b="1" dirty="0">
              <a:solidFill>
                <a:sysClr val="windowText" lastClr="000000"/>
              </a:solidFill>
            </a:endParaRPr>
          </a:p>
          <a:p>
            <a:pPr algn="ctr"/>
            <a:r>
              <a:rPr lang="fr-FR" sz="1300" dirty="0">
                <a:solidFill>
                  <a:sysClr val="windowText" lastClr="000000"/>
                </a:solidFill>
              </a:rPr>
              <a:t>Suivi, visite et création de clubs</a:t>
            </a:r>
          </a:p>
          <a:p>
            <a:pPr algn="ctr"/>
            <a:r>
              <a:rPr lang="fr-FR" sz="1300" dirty="0">
                <a:solidFill>
                  <a:sysClr val="windowText" lastClr="000000"/>
                </a:solidFill>
              </a:rPr>
              <a:t>Détection des jeunes talents</a:t>
            </a:r>
          </a:p>
          <a:p>
            <a:pPr algn="ctr"/>
            <a:r>
              <a:rPr lang="fr-FR" sz="1300" dirty="0">
                <a:solidFill>
                  <a:sysClr val="windowText" lastClr="000000"/>
                </a:solidFill>
              </a:rPr>
              <a:t> Formations de proximité</a:t>
            </a:r>
          </a:p>
          <a:p>
            <a:pPr algn="ctr"/>
            <a:r>
              <a:rPr lang="fr-FR" sz="1300" dirty="0">
                <a:solidFill>
                  <a:sysClr val="windowText" lastClr="000000"/>
                </a:solidFill>
              </a:rPr>
              <a:t>Compétitions départementales</a:t>
            </a:r>
          </a:p>
          <a:p>
            <a:pPr algn="ctr"/>
            <a:r>
              <a:rPr lang="fr-FR" sz="1300" dirty="0">
                <a:solidFill>
                  <a:sysClr val="windowText" lastClr="000000"/>
                </a:solidFill>
              </a:rPr>
              <a:t>Mutualisation entre clubs</a:t>
            </a:r>
          </a:p>
          <a:p>
            <a:pPr algn="ctr"/>
            <a:r>
              <a:rPr lang="fr-FR" sz="1300" dirty="0">
                <a:solidFill>
                  <a:sysClr val="windowText" lastClr="000000"/>
                </a:solidFill>
              </a:rPr>
              <a:t>Suivi emploi - suivi équipements</a:t>
            </a:r>
          </a:p>
        </p:txBody>
      </p:sp>
      <p:sp>
        <p:nvSpPr>
          <p:cNvPr id="6" name="Trapèze 5">
            <a:hlinkClick r:id="" action="ppaction://noaction"/>
            <a:extLst>
              <a:ext uri="{FF2B5EF4-FFF2-40B4-BE49-F238E27FC236}">
                <a16:creationId xmlns:a16="http://schemas.microsoft.com/office/drawing/2014/main" id="{8344EF55-4CF7-69D5-D4F0-8F1B5F9F179E}"/>
              </a:ext>
            </a:extLst>
          </p:cNvPr>
          <p:cNvSpPr/>
          <p:nvPr/>
        </p:nvSpPr>
        <p:spPr>
          <a:xfrm>
            <a:off x="1786671" y="3580089"/>
            <a:ext cx="3943569" cy="2116773"/>
          </a:xfrm>
          <a:prstGeom prst="trapezoid">
            <a:avLst/>
          </a:prstGeom>
          <a:noFill/>
          <a:ln w="57150">
            <a:solidFill>
              <a:srgbClr val="2320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2320E8"/>
                </a:solidFill>
              </a:rPr>
              <a:t>La Ligue AURA Badminton</a:t>
            </a:r>
          </a:p>
          <a:p>
            <a:pPr algn="ctr"/>
            <a:endParaRPr lang="fr-FR" sz="1400" dirty="0">
              <a:solidFill>
                <a:srgbClr val="2320E8"/>
              </a:solidFill>
            </a:endParaRPr>
          </a:p>
          <a:p>
            <a:pPr algn="ctr"/>
            <a:r>
              <a:rPr lang="fr-FR" sz="1400" dirty="0">
                <a:solidFill>
                  <a:srgbClr val="2320E8"/>
                </a:solidFill>
              </a:rPr>
              <a:t>Compétitions régionales</a:t>
            </a:r>
          </a:p>
          <a:p>
            <a:pPr algn="ctr"/>
            <a:r>
              <a:rPr lang="fr-FR" sz="1400" dirty="0">
                <a:solidFill>
                  <a:srgbClr val="2320E8"/>
                </a:solidFill>
              </a:rPr>
              <a:t>Formations techniques</a:t>
            </a:r>
          </a:p>
          <a:p>
            <a:pPr algn="ctr"/>
            <a:r>
              <a:rPr lang="fr-FR" sz="1400" dirty="0">
                <a:solidFill>
                  <a:srgbClr val="2320E8"/>
                </a:solidFill>
              </a:rPr>
              <a:t>Accompagnement clubs/comités</a:t>
            </a:r>
          </a:p>
          <a:p>
            <a:pPr algn="ctr"/>
            <a:r>
              <a:rPr lang="fr-FR" sz="1400" dirty="0">
                <a:solidFill>
                  <a:srgbClr val="2320E8"/>
                </a:solidFill>
              </a:rPr>
              <a:t>Labels structurants</a:t>
            </a:r>
          </a:p>
          <a:p>
            <a:pPr algn="ctr"/>
            <a:r>
              <a:rPr lang="fr-FR" sz="1400" dirty="0">
                <a:solidFill>
                  <a:srgbClr val="2320E8"/>
                </a:solidFill>
              </a:rPr>
              <a:t>Filière d’accès au haut-niveau</a:t>
            </a:r>
          </a:p>
          <a:p>
            <a:pPr algn="ctr"/>
            <a:r>
              <a:rPr lang="fr-FR" sz="1400" dirty="0">
                <a:solidFill>
                  <a:srgbClr val="2320E8"/>
                </a:solidFill>
              </a:rPr>
              <a:t>Suivi équipements</a:t>
            </a:r>
          </a:p>
        </p:txBody>
      </p:sp>
      <p:sp>
        <p:nvSpPr>
          <p:cNvPr id="7" name="Trapèze 6">
            <a:hlinkClick r:id="" action="ppaction://noaction"/>
            <a:extLst>
              <a:ext uri="{FF2B5EF4-FFF2-40B4-BE49-F238E27FC236}">
                <a16:creationId xmlns:a16="http://schemas.microsoft.com/office/drawing/2014/main" id="{65456CAA-1B55-44D6-54D8-CB95AEB0F1E8}"/>
              </a:ext>
            </a:extLst>
          </p:cNvPr>
          <p:cNvSpPr/>
          <p:nvPr/>
        </p:nvSpPr>
        <p:spPr>
          <a:xfrm>
            <a:off x="2336799" y="1330436"/>
            <a:ext cx="2844801" cy="2116773"/>
          </a:xfrm>
          <a:prstGeom prst="trapezoid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>
              <a:solidFill>
                <a:srgbClr val="002060"/>
              </a:solidFill>
            </a:endParaRPr>
          </a:p>
          <a:p>
            <a:pPr algn="ctr"/>
            <a:r>
              <a:rPr lang="fr-FR" b="1" dirty="0">
                <a:solidFill>
                  <a:srgbClr val="002060"/>
                </a:solidFill>
              </a:rPr>
              <a:t>La </a:t>
            </a:r>
            <a:r>
              <a:rPr lang="fr-FR" b="1" dirty="0" err="1">
                <a:solidFill>
                  <a:srgbClr val="002060"/>
                </a:solidFill>
              </a:rPr>
              <a:t>FFBaD</a:t>
            </a:r>
            <a:endParaRPr lang="fr-FR" b="1" dirty="0">
              <a:solidFill>
                <a:srgbClr val="002060"/>
              </a:solidFill>
            </a:endParaRPr>
          </a:p>
          <a:p>
            <a:pPr algn="ctr"/>
            <a:endParaRPr lang="fr-FR" b="1" dirty="0">
              <a:solidFill>
                <a:srgbClr val="002060"/>
              </a:solidFill>
            </a:endParaRPr>
          </a:p>
          <a:p>
            <a:pPr algn="ctr"/>
            <a:r>
              <a:rPr lang="fr-FR" sz="1400" dirty="0">
                <a:solidFill>
                  <a:srgbClr val="002060"/>
                </a:solidFill>
              </a:rPr>
              <a:t>Performance sportive</a:t>
            </a:r>
          </a:p>
          <a:p>
            <a:pPr algn="ctr"/>
            <a:r>
              <a:rPr lang="fr-FR" sz="1400" dirty="0">
                <a:solidFill>
                  <a:srgbClr val="002060"/>
                </a:solidFill>
              </a:rPr>
              <a:t>Performance sociale</a:t>
            </a:r>
          </a:p>
          <a:p>
            <a:pPr algn="ctr"/>
            <a:r>
              <a:rPr lang="fr-FR" sz="1400" dirty="0">
                <a:solidFill>
                  <a:srgbClr val="002060"/>
                </a:solidFill>
              </a:rPr>
              <a:t>Haut-niveau</a:t>
            </a:r>
          </a:p>
          <a:p>
            <a:pPr algn="ctr"/>
            <a:r>
              <a:rPr lang="fr-FR" sz="1400" dirty="0">
                <a:solidFill>
                  <a:srgbClr val="002060"/>
                </a:solidFill>
              </a:rPr>
              <a:t>Compétitions nationales</a:t>
            </a:r>
          </a:p>
          <a:p>
            <a:pPr algn="ctr"/>
            <a:r>
              <a:rPr lang="fr-FR" sz="1400" dirty="0">
                <a:solidFill>
                  <a:srgbClr val="002060"/>
                </a:solidFill>
              </a:rPr>
              <a:t>Communauté du Bad</a:t>
            </a:r>
          </a:p>
          <a:p>
            <a:pPr algn="ctr"/>
            <a:r>
              <a:rPr lang="fr-FR" sz="1400" dirty="0">
                <a:solidFill>
                  <a:srgbClr val="002060"/>
                </a:solidFill>
              </a:rPr>
              <a:t>Bad Pour Tous</a:t>
            </a:r>
          </a:p>
          <a:p>
            <a:pPr algn="ctr"/>
            <a:endParaRPr lang="fr-FR" b="1" dirty="0">
              <a:solidFill>
                <a:srgbClr val="002060"/>
              </a:solidFill>
            </a:endParaRPr>
          </a:p>
          <a:p>
            <a:pPr algn="ctr"/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0E401AF-6E77-08E1-DAE8-8B5FF5FA0AA3}"/>
              </a:ext>
            </a:extLst>
          </p:cNvPr>
          <p:cNvSpPr txBox="1"/>
          <p:nvPr/>
        </p:nvSpPr>
        <p:spPr>
          <a:xfrm>
            <a:off x="-5081" y="334656"/>
            <a:ext cx="75596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solidFill>
                  <a:srgbClr val="002060"/>
                </a:solidFill>
              </a:rPr>
              <a:t>BIENVENUE DANS L’ECOSYSTÈME FÉDÉRAL !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F9734D5A-AAD1-1A8D-8785-C3BF318AC9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84" y="4067684"/>
            <a:ext cx="904991" cy="81597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AE1FC2D0-3533-ED5F-615A-E3D3E7605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87" y="1730789"/>
            <a:ext cx="647644" cy="90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365C5B35-EBB3-6F4C-13A8-D8DCC6995EC0}"/>
              </a:ext>
            </a:extLst>
          </p:cNvPr>
          <p:cNvSpPr txBox="1"/>
          <p:nvPr/>
        </p:nvSpPr>
        <p:spPr>
          <a:xfrm>
            <a:off x="2839997" y="3050172"/>
            <a:ext cx="37795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rgbClr val="FF0000"/>
                </a:solidFill>
              </a:rPr>
              <a:t>Page 2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7306188-6B2B-A5D2-4C00-11FEB03910A8}"/>
              </a:ext>
            </a:extLst>
          </p:cNvPr>
          <p:cNvSpPr txBox="1"/>
          <p:nvPr/>
        </p:nvSpPr>
        <p:spPr>
          <a:xfrm>
            <a:off x="3271520" y="5291589"/>
            <a:ext cx="37795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rgbClr val="FF0000"/>
                </a:solidFill>
              </a:rPr>
              <a:t>Pages 3-4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7CAB76E-7050-2CB8-20A2-E514106CC4CC}"/>
              </a:ext>
            </a:extLst>
          </p:cNvPr>
          <p:cNvSpPr txBox="1"/>
          <p:nvPr/>
        </p:nvSpPr>
        <p:spPr>
          <a:xfrm>
            <a:off x="3682395" y="7476613"/>
            <a:ext cx="37795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rgbClr val="FF0000"/>
                </a:solidFill>
              </a:rPr>
              <a:t>Pages 5-6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184433E-F1B2-52F6-DA5B-88E0DB12B8B7}"/>
              </a:ext>
            </a:extLst>
          </p:cNvPr>
          <p:cNvSpPr txBox="1"/>
          <p:nvPr/>
        </p:nvSpPr>
        <p:spPr>
          <a:xfrm>
            <a:off x="4137099" y="9692588"/>
            <a:ext cx="37795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rgbClr val="FF0000"/>
                </a:solidFill>
              </a:rPr>
              <a:t>Pages 7-10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0DB38717-4803-86B2-F539-DE01AEB8E0DE}"/>
              </a:ext>
            </a:extLst>
          </p:cNvPr>
          <p:cNvSpPr/>
          <p:nvPr/>
        </p:nvSpPr>
        <p:spPr>
          <a:xfrm>
            <a:off x="6766904" y="115509"/>
            <a:ext cx="522894" cy="523220"/>
          </a:xfrm>
          <a:prstGeom prst="ellipse">
            <a:avLst/>
          </a:prstGeom>
          <a:solidFill>
            <a:srgbClr val="009F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1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1F8F33D-A44B-F4AC-BF0B-B64BC8F7C130}"/>
              </a:ext>
            </a:extLst>
          </p:cNvPr>
          <p:cNvSpPr txBox="1"/>
          <p:nvPr/>
        </p:nvSpPr>
        <p:spPr>
          <a:xfrm>
            <a:off x="4790717" y="8357350"/>
            <a:ext cx="1488163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rgbClr val="C00000"/>
                </a:solidFill>
              </a:rPr>
              <a:t>Montant reversé </a:t>
            </a:r>
          </a:p>
          <a:p>
            <a:pPr algn="ctr"/>
            <a:r>
              <a:rPr lang="fr-FR" sz="1200" b="1" dirty="0">
                <a:solidFill>
                  <a:srgbClr val="C00000"/>
                </a:solidFill>
              </a:rPr>
              <a:t>par licence =</a:t>
            </a:r>
          </a:p>
          <a:p>
            <a:pPr algn="ctr"/>
            <a:r>
              <a:rPr lang="fr-FR" sz="1200" b="1" dirty="0">
                <a:solidFill>
                  <a:srgbClr val="C00000"/>
                </a:solidFill>
              </a:rPr>
              <a:t>De X à X €</a:t>
            </a:r>
          </a:p>
          <a:p>
            <a:pPr algn="ctr"/>
            <a:r>
              <a:rPr lang="fr-FR" sz="1200" b="1" dirty="0">
                <a:solidFill>
                  <a:srgbClr val="C00000"/>
                </a:solidFill>
              </a:rPr>
              <a:t>selon les cotisations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A8568F7-7C7D-F749-8132-90014735AEFF}"/>
              </a:ext>
            </a:extLst>
          </p:cNvPr>
          <p:cNvSpPr txBox="1"/>
          <p:nvPr/>
        </p:nvSpPr>
        <p:spPr>
          <a:xfrm>
            <a:off x="5385734" y="1730789"/>
            <a:ext cx="1422745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2060"/>
                </a:solidFill>
              </a:rPr>
              <a:t>Montant reversé </a:t>
            </a:r>
          </a:p>
          <a:p>
            <a:pPr algn="ctr"/>
            <a:r>
              <a:rPr lang="fr-FR" sz="1400" b="1" dirty="0">
                <a:solidFill>
                  <a:srgbClr val="002060"/>
                </a:solidFill>
              </a:rPr>
              <a:t>par licence =</a:t>
            </a:r>
          </a:p>
          <a:p>
            <a:pPr algn="ctr"/>
            <a:r>
              <a:rPr lang="fr-FR" sz="1400" b="1" dirty="0">
                <a:solidFill>
                  <a:srgbClr val="002060"/>
                </a:solidFill>
              </a:rPr>
              <a:t>31,57 €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E1E5104-C634-4810-2A60-00DCA42F9CBB}"/>
              </a:ext>
            </a:extLst>
          </p:cNvPr>
          <p:cNvSpPr txBox="1"/>
          <p:nvPr/>
        </p:nvSpPr>
        <p:spPr>
          <a:xfrm>
            <a:off x="6039170" y="5897951"/>
            <a:ext cx="1422745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ysClr val="windowText" lastClr="000000"/>
                </a:solidFill>
              </a:rPr>
              <a:t>Montant reversé </a:t>
            </a:r>
          </a:p>
          <a:p>
            <a:pPr algn="ctr"/>
            <a:r>
              <a:rPr lang="fr-FR" sz="1400" b="1" dirty="0">
                <a:solidFill>
                  <a:sysClr val="windowText" lastClr="000000"/>
                </a:solidFill>
              </a:rPr>
              <a:t>par licence =</a:t>
            </a:r>
          </a:p>
          <a:p>
            <a:pPr algn="ctr"/>
            <a:r>
              <a:rPr lang="fr-FR" sz="1400" b="1" dirty="0">
                <a:solidFill>
                  <a:sysClr val="windowText" lastClr="000000"/>
                </a:solidFill>
              </a:rPr>
              <a:t>8 €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305977F0-0A62-B796-C589-32A327C10A3F}"/>
              </a:ext>
            </a:extLst>
          </p:cNvPr>
          <p:cNvSpPr txBox="1"/>
          <p:nvPr/>
        </p:nvSpPr>
        <p:spPr>
          <a:xfrm>
            <a:off x="5867053" y="3966458"/>
            <a:ext cx="1422745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2320E8"/>
                </a:solidFill>
              </a:rPr>
              <a:t>Montant reversé </a:t>
            </a:r>
          </a:p>
          <a:p>
            <a:pPr algn="ctr"/>
            <a:r>
              <a:rPr lang="fr-FR" sz="1400" b="1" dirty="0">
                <a:solidFill>
                  <a:srgbClr val="2320E8"/>
                </a:solidFill>
              </a:rPr>
              <a:t>par licence =</a:t>
            </a:r>
          </a:p>
          <a:p>
            <a:pPr algn="ctr"/>
            <a:r>
              <a:rPr lang="fr-FR" sz="1400" b="1" dirty="0">
                <a:solidFill>
                  <a:srgbClr val="2320E8"/>
                </a:solidFill>
              </a:rPr>
              <a:t>19,75 €</a:t>
            </a:r>
          </a:p>
        </p:txBody>
      </p:sp>
      <p:pic>
        <p:nvPicPr>
          <p:cNvPr id="20" name="Image 19" descr="Une image contenant outil&#10;&#10;Description générée automatiquement">
            <a:extLst>
              <a:ext uri="{FF2B5EF4-FFF2-40B4-BE49-F238E27FC236}">
                <a16:creationId xmlns:a16="http://schemas.microsoft.com/office/drawing/2014/main" id="{BC5FCFAA-D6E2-7FC9-9493-AE0F5DC4D1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23" y="5696862"/>
            <a:ext cx="751234" cy="120878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5A7F4FF-E459-F7B1-2C01-268EA6923D01}"/>
              </a:ext>
            </a:extLst>
          </p:cNvPr>
          <p:cNvSpPr/>
          <p:nvPr/>
        </p:nvSpPr>
        <p:spPr>
          <a:xfrm>
            <a:off x="1346213" y="8411201"/>
            <a:ext cx="1334530" cy="4846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i="1" dirty="0">
                <a:solidFill>
                  <a:schemeClr val="bg1">
                    <a:lumMod val="75000"/>
                  </a:schemeClr>
                </a:solidFill>
              </a:rPr>
              <a:t>Insérer logo club</a:t>
            </a:r>
          </a:p>
        </p:txBody>
      </p:sp>
    </p:spTree>
    <p:extLst>
      <p:ext uri="{BB962C8B-B14F-4D97-AF65-F5344CB8AC3E}">
        <p14:creationId xmlns:p14="http://schemas.microsoft.com/office/powerpoint/2010/main" val="32380399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D5E6BAE97B2C4888C76726CC202ED1" ma:contentTypeVersion="15" ma:contentTypeDescription="Crée un document." ma:contentTypeScope="" ma:versionID="000d4e50e542b3b12bf649e72d04951e">
  <xsd:schema xmlns:xsd="http://www.w3.org/2001/XMLSchema" xmlns:xs="http://www.w3.org/2001/XMLSchema" xmlns:p="http://schemas.microsoft.com/office/2006/metadata/properties" xmlns:ns3="1451a74d-b2bd-48af-b45c-394a6db192b4" xmlns:ns4="1f3e3f6b-a284-4d9e-b4f5-7db6f63d8ecd" targetNamespace="http://schemas.microsoft.com/office/2006/metadata/properties" ma:root="true" ma:fieldsID="24a8e188616ac6ceab341450d2636f8f" ns3:_="" ns4:_="">
    <xsd:import namespace="1451a74d-b2bd-48af-b45c-394a6db192b4"/>
    <xsd:import namespace="1f3e3f6b-a284-4d9e-b4f5-7db6f63d8ec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bjectDetectorVersions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1a74d-b2bd-48af-b45c-394a6db192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3e3f6b-a284-4d9e-b4f5-7db6f63d8ec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451a74d-b2bd-48af-b45c-394a6db192b4" xsi:nil="true"/>
  </documentManagement>
</p:properties>
</file>

<file path=customXml/itemProps1.xml><?xml version="1.0" encoding="utf-8"?>
<ds:datastoreItem xmlns:ds="http://schemas.openxmlformats.org/officeDocument/2006/customXml" ds:itemID="{CF72E330-CDD7-44FD-B9BC-92600FF760A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534243-D98D-4801-B1F4-52136FD104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51a74d-b2bd-48af-b45c-394a6db192b4"/>
    <ds:schemaRef ds:uri="1f3e3f6b-a284-4d9e-b4f5-7db6f63d8e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17EE34C-C7B5-48EA-939B-BEBFC7022291}">
  <ds:schemaRefs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  <ds:schemaRef ds:uri="1451a74d-b2bd-48af-b45c-394a6db192b4"/>
    <ds:schemaRef ds:uri="http://schemas.microsoft.com/office/infopath/2007/PartnerControls"/>
    <ds:schemaRef ds:uri="1f3e3f6b-a284-4d9e-b4f5-7db6f63d8ecd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145</Words>
  <Application>Microsoft Office PowerPoint</Application>
  <PresentationFormat>Personnalisé</PresentationFormat>
  <Paragraphs>64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Gadugi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Maquette livret accueil V2</dc:title>
  <dc:creator>flo baud</dc:creator>
  <cp:lastModifiedBy>Mohamed Mehanni</cp:lastModifiedBy>
  <cp:revision>146</cp:revision>
  <cp:lastPrinted>2024-05-02T13:46:24Z</cp:lastPrinted>
  <dcterms:created xsi:type="dcterms:W3CDTF">2023-05-09T08:58:55Z</dcterms:created>
  <dcterms:modified xsi:type="dcterms:W3CDTF">2025-01-03T07:58:59Z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0x010100ABD5E6BAE97B2C4888C76726CC202ED1</vt:lpwstr>
  </property>
</Properties>
</file>